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85" r:id="rId11"/>
    <p:sldId id="286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7" r:id="rId25"/>
    <p:sldId id="276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75611D27-0D3F-45E8-BD26-8B2479036D3A}" type="datetimeFigureOut">
              <a:rPr lang="en-IN" smtClean="0"/>
              <a:t>22-04-2014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00475C-7E71-4B10-B1EA-C2F4232AE550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175351" cy="4680520"/>
          </a:xfrm>
        </p:spPr>
        <p:txBody>
          <a:bodyPr/>
          <a:lstStyle/>
          <a:p>
            <a:r>
              <a:rPr lang="en-US" sz="7200" dirty="0" smtClean="0"/>
              <a:t>Chronic granulomatous conditions of nose</a:t>
            </a:r>
            <a:endParaRPr lang="en-IN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741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Atrophic rhinitis</a:t>
            </a:r>
          </a:p>
          <a:p>
            <a:r>
              <a:rPr lang="en-US" sz="4400" dirty="0" smtClean="0"/>
              <a:t>Tertiary syphilis</a:t>
            </a:r>
          </a:p>
          <a:p>
            <a:r>
              <a:rPr lang="en-US" sz="4400" dirty="0" smtClean="0"/>
              <a:t>Lupus</a:t>
            </a:r>
          </a:p>
          <a:p>
            <a:r>
              <a:rPr lang="en-US" sz="4400" dirty="0" smtClean="0"/>
              <a:t>Leprosy</a:t>
            </a:r>
          </a:p>
          <a:p>
            <a:r>
              <a:rPr lang="en-US" sz="4400" dirty="0" smtClean="0"/>
              <a:t>Cancer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0316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315200" cy="1154097"/>
          </a:xfrm>
        </p:spPr>
        <p:txBody>
          <a:bodyPr/>
          <a:lstStyle/>
          <a:p>
            <a:r>
              <a:rPr lang="en-US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28801"/>
            <a:ext cx="7315200" cy="468056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Streptomycin</a:t>
            </a:r>
          </a:p>
          <a:p>
            <a:r>
              <a:rPr lang="en-US" sz="3600" dirty="0" err="1" smtClean="0"/>
              <a:t>Tetracyclines</a:t>
            </a:r>
            <a:endParaRPr lang="en-US" sz="3600" dirty="0" smtClean="0"/>
          </a:p>
          <a:p>
            <a:r>
              <a:rPr lang="en-US" sz="3600" dirty="0" err="1" smtClean="0"/>
              <a:t>Chlorophenicol</a:t>
            </a:r>
            <a:endParaRPr lang="en-US" sz="3600" dirty="0" smtClean="0"/>
          </a:p>
          <a:p>
            <a:r>
              <a:rPr lang="en-US" sz="3600" dirty="0" smtClean="0"/>
              <a:t>Steroids</a:t>
            </a:r>
          </a:p>
          <a:p>
            <a:pPr lvl="1"/>
            <a:r>
              <a:rPr lang="en-US" sz="3400" dirty="0" smtClean="0"/>
              <a:t>Locally</a:t>
            </a:r>
          </a:p>
          <a:p>
            <a:pPr lvl="1"/>
            <a:r>
              <a:rPr lang="en-US" sz="3400" dirty="0" smtClean="0"/>
              <a:t>Systemically</a:t>
            </a:r>
            <a:endParaRPr lang="en-IN" sz="3400" dirty="0"/>
          </a:p>
        </p:txBody>
      </p:sp>
    </p:spTree>
    <p:extLst>
      <p:ext uri="{BB962C8B-B14F-4D97-AF65-F5344CB8AC3E}">
        <p14:creationId xmlns:p14="http://schemas.microsoft.com/office/powerpoint/2010/main" val="212022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276872"/>
            <a:ext cx="7315200" cy="2160240"/>
          </a:xfrm>
        </p:spPr>
        <p:txBody>
          <a:bodyPr>
            <a:noAutofit/>
          </a:bodyPr>
          <a:lstStyle/>
          <a:p>
            <a:r>
              <a:rPr lang="en-US" sz="8000" dirty="0" smtClean="0"/>
              <a:t>Wegner’s </a:t>
            </a:r>
            <a:r>
              <a:rPr lang="en-US" sz="8000" dirty="0" err="1" smtClean="0"/>
              <a:t>Granulomatosis</a:t>
            </a:r>
            <a:endParaRPr lang="en-IN" sz="8000" dirty="0"/>
          </a:p>
        </p:txBody>
      </p:sp>
    </p:spTree>
    <p:extLst>
      <p:ext uri="{BB962C8B-B14F-4D97-AF65-F5344CB8AC3E}">
        <p14:creationId xmlns:p14="http://schemas.microsoft.com/office/powerpoint/2010/main" val="24133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6552728" cy="6624736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A condition characterized by granulomatous inflammation involving the respiratory tract and necrotizing vasculitis affecting small to medium sized vessels.</a:t>
            </a:r>
          </a:p>
          <a:p>
            <a:pPr algn="just"/>
            <a:r>
              <a:rPr lang="en-US" sz="3600" dirty="0" smtClean="0"/>
              <a:t>The pathological hallmark is the co-existence of vasculitis and granulomas and classically  involves a triad of airway, lungs and renal disease.</a:t>
            </a:r>
            <a:endParaRPr lang="en-IN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504" y="1196752"/>
            <a:ext cx="2415103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3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en-US" dirty="0" smtClean="0"/>
              <a:t>Age and Sex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/>
          </a:bodyPr>
          <a:lstStyle/>
          <a:p>
            <a:pPr algn="just"/>
            <a:r>
              <a:rPr lang="en-US" sz="4400" dirty="0" smtClean="0"/>
              <a:t>Significant number of patients below 25 years of age.</a:t>
            </a:r>
          </a:p>
          <a:p>
            <a:pPr algn="just"/>
            <a:r>
              <a:rPr lang="en-US" sz="4400" dirty="0" smtClean="0"/>
              <a:t>Younger patients present with a generalized form.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6381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1"/>
            <a:ext cx="7315200" cy="936104"/>
          </a:xfrm>
        </p:spPr>
        <p:txBody>
          <a:bodyPr/>
          <a:lstStyle/>
          <a:p>
            <a:r>
              <a:rPr lang="en-US" dirty="0" err="1" smtClean="0"/>
              <a:t>Aetiology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6753"/>
            <a:ext cx="7315200" cy="5112608"/>
          </a:xfrm>
        </p:spPr>
        <p:txBody>
          <a:bodyPr>
            <a:noAutofit/>
          </a:bodyPr>
          <a:lstStyle/>
          <a:p>
            <a:pPr algn="just"/>
            <a:r>
              <a:rPr lang="en-US" sz="4000" dirty="0" err="1" smtClean="0"/>
              <a:t>Aetiology</a:t>
            </a:r>
            <a:r>
              <a:rPr lang="en-US" sz="4000" dirty="0" smtClean="0"/>
              <a:t> remains unknown.</a:t>
            </a:r>
          </a:p>
          <a:p>
            <a:pPr algn="just"/>
            <a:r>
              <a:rPr lang="en-US" sz="4000" dirty="0" smtClean="0"/>
              <a:t>Its inflammatory nature and resemblance to </a:t>
            </a:r>
            <a:r>
              <a:rPr lang="en-US" sz="4000" dirty="0" err="1" smtClean="0"/>
              <a:t>polyarteritis</a:t>
            </a:r>
            <a:r>
              <a:rPr lang="en-US" sz="4000" dirty="0" smtClean="0"/>
              <a:t> </a:t>
            </a:r>
            <a:r>
              <a:rPr lang="en-US" sz="4000" dirty="0" err="1" smtClean="0"/>
              <a:t>nodosa</a:t>
            </a:r>
            <a:r>
              <a:rPr lang="en-US" sz="4000" dirty="0" smtClean="0"/>
              <a:t> suggests that it represents some form of hypersensitivity reaction.</a:t>
            </a:r>
          </a:p>
          <a:p>
            <a:pPr algn="just"/>
            <a:r>
              <a:rPr lang="en-US" sz="4000" dirty="0" smtClean="0"/>
              <a:t>It might be related to inhaled bacteria. 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6049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0057"/>
            <a:ext cx="7315200" cy="806655"/>
          </a:xfrm>
        </p:spPr>
        <p:txBody>
          <a:bodyPr/>
          <a:lstStyle/>
          <a:p>
            <a:r>
              <a:rPr lang="en-US" dirty="0" smtClean="0"/>
              <a:t>Clinical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6713"/>
            <a:ext cx="7315200" cy="5472648"/>
          </a:xfrm>
        </p:spPr>
        <p:txBody>
          <a:bodyPr/>
          <a:lstStyle/>
          <a:p>
            <a:pPr algn="just"/>
            <a:r>
              <a:rPr lang="en-US" sz="3200" dirty="0" smtClean="0"/>
              <a:t>Most patients start with minor ENT symptoms</a:t>
            </a:r>
          </a:p>
          <a:p>
            <a:pPr lvl="1" algn="just"/>
            <a:r>
              <a:rPr lang="en-US" sz="3000" dirty="0" smtClean="0"/>
              <a:t>Variable degree of epistaxis</a:t>
            </a:r>
          </a:p>
          <a:p>
            <a:pPr lvl="1" algn="just"/>
            <a:r>
              <a:rPr lang="en-US" sz="3000" dirty="0" smtClean="0"/>
              <a:t>Nasal Obstruction</a:t>
            </a:r>
          </a:p>
          <a:p>
            <a:pPr lvl="1" algn="just"/>
            <a:r>
              <a:rPr lang="en-US" sz="3000" dirty="0" smtClean="0"/>
              <a:t>Bloody crusts</a:t>
            </a:r>
          </a:p>
          <a:p>
            <a:pPr algn="just"/>
            <a:r>
              <a:rPr lang="en-US" sz="3200" dirty="0" smtClean="0"/>
              <a:t>Destruction of intranasal structures including septum may follow leading eventually to nasal collapse.</a:t>
            </a:r>
          </a:p>
          <a:p>
            <a:pPr algn="just"/>
            <a:r>
              <a:rPr lang="en-US" sz="3200" dirty="0" smtClean="0"/>
              <a:t>Patients may complain of significant facial pain</a:t>
            </a:r>
            <a:r>
              <a:rPr lang="en-US" dirty="0" smtClean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79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0"/>
            <a:ext cx="7315200" cy="660149"/>
          </a:xfrm>
        </p:spPr>
        <p:txBody>
          <a:bodyPr>
            <a:normAutofit fontScale="90000"/>
          </a:bodyPr>
          <a:lstStyle/>
          <a:p>
            <a:r>
              <a:rPr lang="en-IN" dirty="0"/>
              <a:t>Clinical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20688"/>
            <a:ext cx="7315200" cy="6048672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Patients frequently complain of progressive malaise, pyrexia, weight loss and feel very unwell.</a:t>
            </a:r>
          </a:p>
          <a:p>
            <a:pPr algn="just"/>
            <a:r>
              <a:rPr lang="en-US" sz="4000" dirty="0" smtClean="0"/>
              <a:t>Nose and </a:t>
            </a:r>
            <a:r>
              <a:rPr lang="en-US" sz="4000" dirty="0" err="1" smtClean="0"/>
              <a:t>paranasal</a:t>
            </a:r>
            <a:r>
              <a:rPr lang="en-US" sz="4000" dirty="0" smtClean="0"/>
              <a:t> sinuses are involved in 80% patients.</a:t>
            </a:r>
          </a:p>
          <a:p>
            <a:pPr algn="just"/>
            <a:r>
              <a:rPr lang="en-US" sz="4000" dirty="0" smtClean="0"/>
              <a:t>Intranasal destruction of cartilage and bone leads to septal perforation.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2423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154097"/>
          </a:xfrm>
        </p:spPr>
        <p:txBody>
          <a:bodyPr/>
          <a:lstStyle/>
          <a:p>
            <a:r>
              <a:rPr lang="en-US" dirty="0" smtClean="0"/>
              <a:t>Pulmonary symptoms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040600"/>
          </a:xfrm>
        </p:spPr>
        <p:txBody>
          <a:bodyPr>
            <a:noAutofit/>
          </a:bodyPr>
          <a:lstStyle/>
          <a:p>
            <a:r>
              <a:rPr lang="en-US" sz="4800" dirty="0" smtClean="0"/>
              <a:t>Cough</a:t>
            </a:r>
          </a:p>
          <a:p>
            <a:r>
              <a:rPr lang="en-US" sz="4800" dirty="0" err="1" smtClean="0"/>
              <a:t>Haemoptysis</a:t>
            </a:r>
            <a:endParaRPr lang="en-US" sz="4800" dirty="0" smtClean="0"/>
          </a:p>
          <a:p>
            <a:r>
              <a:rPr lang="en-US" sz="4800" dirty="0" err="1" smtClean="0"/>
              <a:t>Pleuritic</a:t>
            </a:r>
            <a:r>
              <a:rPr lang="en-US" sz="4800" dirty="0" smtClean="0"/>
              <a:t> pain</a:t>
            </a:r>
          </a:p>
          <a:p>
            <a:r>
              <a:rPr lang="en-US" sz="4800" dirty="0" smtClean="0"/>
              <a:t>Cavitation</a:t>
            </a:r>
          </a:p>
          <a:p>
            <a:r>
              <a:rPr lang="en-US" sz="4800" dirty="0" smtClean="0"/>
              <a:t>Encapsulated lung abscess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117329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2792"/>
            <a:ext cx="7315200" cy="1154097"/>
          </a:xfrm>
        </p:spPr>
        <p:txBody>
          <a:bodyPr/>
          <a:lstStyle/>
          <a:p>
            <a:r>
              <a:rPr lang="en-US" dirty="0" smtClean="0"/>
              <a:t>Renal Symptoms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040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Between 30% to 90% patients develop renal symptoms.</a:t>
            </a:r>
          </a:p>
          <a:p>
            <a:r>
              <a:rPr lang="en-US" sz="4800" dirty="0" smtClean="0"/>
              <a:t>Microscopic </a:t>
            </a:r>
            <a:r>
              <a:rPr lang="en-US" sz="4800" dirty="0" err="1" smtClean="0"/>
              <a:t>haematuria</a:t>
            </a:r>
            <a:endParaRPr lang="en-US" sz="4800" dirty="0" smtClean="0"/>
          </a:p>
          <a:p>
            <a:r>
              <a:rPr lang="en-US" sz="4800" dirty="0" smtClean="0"/>
              <a:t>Segmental or diffuse glomerulonephritis.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22125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348880"/>
            <a:ext cx="7315200" cy="1293592"/>
          </a:xfrm>
        </p:spPr>
        <p:txBody>
          <a:bodyPr>
            <a:noAutofit/>
          </a:bodyPr>
          <a:lstStyle/>
          <a:p>
            <a:r>
              <a:rPr lang="en-US" sz="8000" dirty="0" err="1" smtClean="0"/>
              <a:t>Rhinoscleroma</a:t>
            </a:r>
            <a:endParaRPr lang="en-IN" sz="8000" dirty="0"/>
          </a:p>
        </p:txBody>
      </p:sp>
    </p:spTree>
    <p:extLst>
      <p:ext uri="{BB962C8B-B14F-4D97-AF65-F5344CB8AC3E}">
        <p14:creationId xmlns:p14="http://schemas.microsoft.com/office/powerpoint/2010/main" val="7594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315200" cy="1154097"/>
          </a:xfrm>
        </p:spPr>
        <p:txBody>
          <a:bodyPr/>
          <a:lstStyle/>
          <a:p>
            <a:r>
              <a:rPr lang="en-US" dirty="0" smtClean="0"/>
              <a:t>Ocular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040600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Conjuctiviitis</a:t>
            </a:r>
            <a:endParaRPr lang="en-US" sz="4400" dirty="0" smtClean="0"/>
          </a:p>
          <a:p>
            <a:r>
              <a:rPr lang="en-US" sz="4400" dirty="0" err="1" smtClean="0"/>
              <a:t>Dacrocystitis</a:t>
            </a:r>
            <a:endParaRPr lang="en-US" sz="4400" dirty="0" smtClean="0"/>
          </a:p>
          <a:p>
            <a:r>
              <a:rPr lang="en-US" sz="4400" dirty="0" smtClean="0"/>
              <a:t>Corneal ulceration</a:t>
            </a:r>
          </a:p>
          <a:p>
            <a:r>
              <a:rPr lang="en-US" sz="4400" dirty="0" smtClean="0"/>
              <a:t>Optic neuritis and retinal artery occlusion.</a:t>
            </a:r>
          </a:p>
          <a:p>
            <a:r>
              <a:rPr lang="en-US" sz="4400" dirty="0" smtClean="0"/>
              <a:t>Blindness unilateral or bilateral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1733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16633"/>
            <a:ext cx="7315200" cy="936104"/>
          </a:xfrm>
        </p:spPr>
        <p:txBody>
          <a:bodyPr/>
          <a:lstStyle/>
          <a:p>
            <a:r>
              <a:rPr lang="en-US" dirty="0" err="1" smtClean="0"/>
              <a:t>Otologic</a:t>
            </a:r>
            <a:r>
              <a:rPr lang="en-US" dirty="0" smtClean="0"/>
              <a:t> </a:t>
            </a:r>
            <a:r>
              <a:rPr lang="en-US" dirty="0" err="1" smtClean="0"/>
              <a:t>sympoms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24744"/>
            <a:ext cx="7315200" cy="518461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Acute otitis media</a:t>
            </a:r>
          </a:p>
          <a:p>
            <a:r>
              <a:rPr lang="en-US" sz="4400" dirty="0" smtClean="0"/>
              <a:t>Otitis media with effusion</a:t>
            </a:r>
          </a:p>
          <a:p>
            <a:r>
              <a:rPr lang="en-US" sz="4400" dirty="0" smtClean="0"/>
              <a:t>Deafness</a:t>
            </a:r>
          </a:p>
          <a:p>
            <a:r>
              <a:rPr lang="en-US" sz="4400" dirty="0" err="1" smtClean="0"/>
              <a:t>Otalgia</a:t>
            </a:r>
            <a:endParaRPr lang="en-US" sz="4400" dirty="0" smtClean="0"/>
          </a:p>
          <a:p>
            <a:r>
              <a:rPr lang="en-US" sz="4400" dirty="0" smtClean="0"/>
              <a:t>Both conductive and sensorineural hearing loss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0553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15200" cy="1154097"/>
          </a:xfrm>
        </p:spPr>
        <p:txBody>
          <a:bodyPr/>
          <a:lstStyle/>
          <a:p>
            <a:r>
              <a:rPr lang="en-US" dirty="0" smtClean="0"/>
              <a:t>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40769"/>
            <a:ext cx="7315200" cy="4968592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cANCA</a:t>
            </a:r>
            <a:r>
              <a:rPr lang="en-US" sz="4400" dirty="0" smtClean="0"/>
              <a:t> test is positive in 95% of patients.</a:t>
            </a:r>
          </a:p>
          <a:p>
            <a:r>
              <a:rPr lang="en-US" sz="4400" dirty="0" smtClean="0"/>
              <a:t>A full blood count</a:t>
            </a:r>
          </a:p>
          <a:p>
            <a:r>
              <a:rPr lang="en-US" sz="4400" dirty="0" smtClean="0"/>
              <a:t>ESR</a:t>
            </a:r>
          </a:p>
          <a:p>
            <a:r>
              <a:rPr lang="en-US" sz="4400" dirty="0" smtClean="0"/>
              <a:t>Renal Profile</a:t>
            </a:r>
          </a:p>
          <a:p>
            <a:r>
              <a:rPr lang="en-US" sz="4400" dirty="0" smtClean="0"/>
              <a:t>Urine analysis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79928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Biopsy from septum or </a:t>
            </a:r>
            <a:r>
              <a:rPr lang="en-US" dirty="0" err="1" smtClean="0"/>
              <a:t>turbinates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Vasculitis</a:t>
            </a:r>
          </a:p>
          <a:p>
            <a:r>
              <a:rPr lang="en-US" sz="4800" dirty="0" smtClean="0"/>
              <a:t>Granulomas of epithelial cell type</a:t>
            </a:r>
          </a:p>
          <a:p>
            <a:r>
              <a:rPr lang="en-US" sz="4800" dirty="0" smtClean="0"/>
              <a:t>Multinucleated giant cells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24486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3888432" cy="6858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Mucosal thickening</a:t>
            </a:r>
          </a:p>
          <a:p>
            <a:r>
              <a:rPr lang="en-US" sz="5400" dirty="0" smtClean="0"/>
              <a:t>Bone destruction</a:t>
            </a:r>
          </a:p>
          <a:p>
            <a:r>
              <a:rPr lang="en-US" sz="5400" dirty="0" smtClean="0"/>
              <a:t>New bone formation</a:t>
            </a:r>
            <a:endParaRPr lang="en-IN" sz="5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54" y="0"/>
            <a:ext cx="435030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2792"/>
            <a:ext cx="7315200" cy="1154097"/>
          </a:xfrm>
        </p:spPr>
        <p:txBody>
          <a:bodyPr/>
          <a:lstStyle/>
          <a:p>
            <a:r>
              <a:rPr lang="en-US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96752"/>
            <a:ext cx="7315200" cy="4979687"/>
          </a:xfrm>
        </p:spPr>
        <p:txBody>
          <a:bodyPr>
            <a:normAutofit fontScale="92500"/>
          </a:bodyPr>
          <a:lstStyle/>
          <a:p>
            <a:r>
              <a:rPr lang="en-US" sz="4400" b="1" dirty="0" smtClean="0"/>
              <a:t>Steroids and a variety of cytotoxic drugs improve short term prognosis by 90%.</a:t>
            </a:r>
          </a:p>
          <a:p>
            <a:r>
              <a:rPr lang="en-US" sz="4400" b="1" dirty="0" smtClean="0"/>
              <a:t>Nasal symptoms managed by topical preparations.</a:t>
            </a:r>
          </a:p>
          <a:p>
            <a:r>
              <a:rPr lang="en-US" sz="4400" b="1" dirty="0" smtClean="0"/>
              <a:t>Augmentation </a:t>
            </a:r>
            <a:r>
              <a:rPr lang="en-US" sz="4400" b="1" dirty="0" err="1" smtClean="0"/>
              <a:t>rhinoplasty</a:t>
            </a:r>
            <a:endParaRPr lang="en-US" sz="4400" b="1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192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492896"/>
            <a:ext cx="7315200" cy="129359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Septal Perforation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55034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9"/>
            <a:ext cx="7315200" cy="720080"/>
          </a:xfrm>
        </p:spPr>
        <p:txBody>
          <a:bodyPr/>
          <a:lstStyle/>
          <a:p>
            <a:r>
              <a:rPr lang="en-US" dirty="0" smtClean="0"/>
              <a:t>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08720"/>
            <a:ext cx="7315200" cy="5760640"/>
          </a:xfrm>
        </p:spPr>
        <p:txBody>
          <a:bodyPr>
            <a:normAutofit fontScale="85000" lnSpcReduction="20000"/>
          </a:bodyPr>
          <a:lstStyle/>
          <a:p>
            <a:r>
              <a:rPr lang="en-IN" sz="3200" b="1" dirty="0"/>
              <a:t>Trauma</a:t>
            </a:r>
          </a:p>
          <a:p>
            <a:pPr lvl="1"/>
            <a:r>
              <a:rPr lang="en-IN" sz="3200" dirty="0" smtClean="0"/>
              <a:t>Surgical</a:t>
            </a:r>
            <a:endParaRPr lang="en-IN" sz="3200" dirty="0"/>
          </a:p>
          <a:p>
            <a:pPr lvl="1"/>
            <a:r>
              <a:rPr lang="en-IN" sz="3200" dirty="0" smtClean="0"/>
              <a:t>Repeated </a:t>
            </a:r>
            <a:r>
              <a:rPr lang="en-IN" sz="3200" dirty="0"/>
              <a:t>cautery</a:t>
            </a:r>
          </a:p>
          <a:p>
            <a:pPr lvl="1"/>
            <a:r>
              <a:rPr lang="en-IN" sz="3200" dirty="0" smtClean="0"/>
              <a:t>Digital </a:t>
            </a:r>
            <a:r>
              <a:rPr lang="en-IN" sz="3200" dirty="0"/>
              <a:t>trauma</a:t>
            </a:r>
          </a:p>
          <a:p>
            <a:endParaRPr lang="en-IN" sz="3200" dirty="0"/>
          </a:p>
          <a:p>
            <a:r>
              <a:rPr lang="en-IN" sz="3200" b="1" dirty="0"/>
              <a:t>Malignant disease</a:t>
            </a:r>
          </a:p>
          <a:p>
            <a:pPr lvl="1"/>
            <a:r>
              <a:rPr lang="en-IN" sz="3200" dirty="0" smtClean="0"/>
              <a:t>Malignant </a:t>
            </a:r>
            <a:r>
              <a:rPr lang="en-IN" sz="3200" dirty="0"/>
              <a:t>tumours</a:t>
            </a:r>
          </a:p>
          <a:p>
            <a:pPr lvl="1"/>
            <a:r>
              <a:rPr lang="en-IN" sz="3200" dirty="0" smtClean="0"/>
              <a:t>Malignant </a:t>
            </a:r>
            <a:r>
              <a:rPr lang="en-IN" sz="3200" dirty="0"/>
              <a:t>granuloma</a:t>
            </a:r>
          </a:p>
          <a:p>
            <a:endParaRPr lang="en-IN" sz="3200" dirty="0"/>
          </a:p>
          <a:p>
            <a:r>
              <a:rPr lang="en-IN" sz="3200" b="1" dirty="0"/>
              <a:t>Chronic infections</a:t>
            </a:r>
          </a:p>
          <a:p>
            <a:pPr lvl="1"/>
            <a:r>
              <a:rPr lang="en-IN" sz="3200" dirty="0" smtClean="0"/>
              <a:t>Syphilis</a:t>
            </a:r>
            <a:endParaRPr lang="en-IN" sz="3200" dirty="0"/>
          </a:p>
          <a:p>
            <a:pPr lvl="1"/>
            <a:r>
              <a:rPr lang="en-IN" sz="3200" dirty="0" smtClean="0"/>
              <a:t>Tuberculosis</a:t>
            </a:r>
            <a:endParaRPr lang="en-IN" sz="3200" dirty="0"/>
          </a:p>
          <a:p>
            <a:pPr lvl="1"/>
            <a:r>
              <a:rPr lang="en-IN" sz="3200" dirty="0" smtClean="0"/>
              <a:t>Leprosy</a:t>
            </a:r>
            <a:endParaRPr lang="en-IN" sz="3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812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6632"/>
            <a:ext cx="7315200" cy="6552727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/>
              <a:t>Poisons</a:t>
            </a:r>
          </a:p>
          <a:p>
            <a:pPr lvl="1" algn="just"/>
            <a:r>
              <a:rPr lang="en-IN" sz="2800" dirty="0"/>
              <a:t>I</a:t>
            </a:r>
            <a:r>
              <a:rPr lang="en-IN" sz="2800" dirty="0" smtClean="0"/>
              <a:t>ndustrial</a:t>
            </a:r>
            <a:endParaRPr lang="en-IN" sz="2800" dirty="0"/>
          </a:p>
          <a:p>
            <a:pPr lvl="1" algn="just"/>
            <a:r>
              <a:rPr lang="en-IN" sz="2800" dirty="0" smtClean="0"/>
              <a:t>Cocaine </a:t>
            </a:r>
            <a:r>
              <a:rPr lang="en-IN" sz="2800" dirty="0"/>
              <a:t>addicts</a:t>
            </a:r>
          </a:p>
          <a:p>
            <a:pPr algn="just"/>
            <a:r>
              <a:rPr lang="en-IN" sz="2800" b="1" dirty="0" smtClean="0"/>
              <a:t>Idiopathic</a:t>
            </a:r>
            <a:endParaRPr lang="en-IN" sz="2800" b="1" dirty="0"/>
          </a:p>
          <a:p>
            <a:pPr lvl="1" algn="just"/>
            <a:r>
              <a:rPr lang="en-IN" sz="2800" dirty="0" smtClean="0"/>
              <a:t>Most </a:t>
            </a:r>
            <a:r>
              <a:rPr lang="en-IN" sz="2800" dirty="0"/>
              <a:t>are iatrogenic in origin</a:t>
            </a:r>
          </a:p>
          <a:p>
            <a:pPr lvl="1" algn="just"/>
            <a:r>
              <a:rPr lang="en-IN" sz="2800" dirty="0" smtClean="0"/>
              <a:t>Repeated </a:t>
            </a:r>
            <a:r>
              <a:rPr lang="en-IN" sz="2800" dirty="0"/>
              <a:t>cautery of the septum </a:t>
            </a:r>
            <a:endParaRPr lang="en-IN" sz="2800" dirty="0" smtClean="0"/>
          </a:p>
          <a:p>
            <a:pPr lvl="1" algn="just"/>
            <a:r>
              <a:rPr lang="en-IN" sz="2800" dirty="0" smtClean="0"/>
              <a:t>Occupational: Commonest </a:t>
            </a:r>
            <a:r>
              <a:rPr lang="en-IN" sz="2800" dirty="0"/>
              <a:t>cause is penetration of the nasal mucosa by one of the hexavalent forms of chromium.</a:t>
            </a:r>
          </a:p>
          <a:p>
            <a:pPr lvl="1" algn="just"/>
            <a:r>
              <a:rPr lang="en-IN" sz="2800" dirty="0" smtClean="0"/>
              <a:t>Other </a:t>
            </a:r>
            <a:r>
              <a:rPr lang="en-IN" sz="2800" dirty="0"/>
              <a:t>causes include exposure to soda ash, arsenic and its compounds, organic compounds of mercury, cocaine and snuff.</a:t>
            </a:r>
          </a:p>
          <a:p>
            <a:endParaRPr lang="en-IN" sz="2400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33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0648"/>
            <a:ext cx="7315200" cy="6264695"/>
          </a:xfrm>
        </p:spPr>
        <p:txBody>
          <a:bodyPr>
            <a:noAutofit/>
          </a:bodyPr>
          <a:lstStyle/>
          <a:p>
            <a:r>
              <a:rPr lang="en-IN" sz="4000" dirty="0"/>
              <a:t>There are often four well marked stages of development:</a:t>
            </a:r>
          </a:p>
          <a:p>
            <a:pPr lvl="1"/>
            <a:r>
              <a:rPr lang="en-IN" sz="4000" dirty="0" smtClean="0"/>
              <a:t>Redness </a:t>
            </a:r>
            <a:r>
              <a:rPr lang="en-IN" sz="4000" dirty="0"/>
              <a:t>and congestion of mucosa</a:t>
            </a:r>
          </a:p>
          <a:p>
            <a:pPr lvl="1"/>
            <a:r>
              <a:rPr lang="en-IN" sz="4000" dirty="0" smtClean="0"/>
              <a:t>Blenching </a:t>
            </a:r>
            <a:r>
              <a:rPr lang="en-IN" sz="4000" dirty="0"/>
              <a:t>and </a:t>
            </a:r>
            <a:r>
              <a:rPr lang="en-IN" sz="4000" dirty="0" smtClean="0"/>
              <a:t>anaemia</a:t>
            </a:r>
            <a:endParaRPr lang="en-IN" sz="4000" dirty="0"/>
          </a:p>
          <a:p>
            <a:pPr lvl="1"/>
            <a:r>
              <a:rPr lang="en-IN" sz="4000" dirty="0" smtClean="0"/>
              <a:t>Necrosis </a:t>
            </a:r>
            <a:r>
              <a:rPr lang="en-IN" sz="4000" dirty="0"/>
              <a:t>and development of crusts</a:t>
            </a:r>
          </a:p>
          <a:p>
            <a:pPr lvl="1"/>
            <a:r>
              <a:rPr lang="en-IN" sz="4000" dirty="0" smtClean="0"/>
              <a:t>Final </a:t>
            </a:r>
            <a:r>
              <a:rPr lang="en-IN" sz="4000" dirty="0"/>
              <a:t>extension of crusts in to cartilage and perforation</a:t>
            </a: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424123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04665"/>
            <a:ext cx="7315200" cy="5904696"/>
          </a:xfrm>
        </p:spPr>
        <p:txBody>
          <a:bodyPr>
            <a:normAutofit/>
          </a:bodyPr>
          <a:lstStyle/>
          <a:p>
            <a:pPr algn="just"/>
            <a:r>
              <a:rPr lang="en-IN" sz="4400" dirty="0" err="1"/>
              <a:t>Rhinoscleroma</a:t>
            </a:r>
            <a:r>
              <a:rPr lang="en-IN" sz="4400" dirty="0"/>
              <a:t> is a chronic granulomatous condition of the nose and other structures of the upper respiratory tract. </a:t>
            </a:r>
            <a:endParaRPr lang="en-IN" sz="4400" dirty="0" smtClean="0"/>
          </a:p>
          <a:p>
            <a:pPr algn="just"/>
            <a:r>
              <a:rPr lang="en-IN" sz="4400" dirty="0" smtClean="0"/>
              <a:t>It </a:t>
            </a:r>
            <a:r>
              <a:rPr lang="en-IN" sz="4400" dirty="0"/>
              <a:t>is a result of infection by the bacterium </a:t>
            </a:r>
            <a:r>
              <a:rPr lang="en-IN" sz="4400" dirty="0" err="1"/>
              <a:t>Klebsiella</a:t>
            </a:r>
            <a:r>
              <a:rPr lang="en-IN" sz="4400" dirty="0"/>
              <a:t> </a:t>
            </a:r>
            <a:r>
              <a:rPr lang="en-IN" sz="4400" dirty="0" err="1"/>
              <a:t>rhinoscleromatis</a:t>
            </a:r>
            <a:r>
              <a:rPr lang="en-IN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85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15200" cy="1154097"/>
          </a:xfrm>
        </p:spPr>
        <p:txBody>
          <a:bodyPr/>
          <a:lstStyle/>
          <a:p>
            <a:r>
              <a:rPr lang="en-US" dirty="0" smtClean="0"/>
              <a:t>Symptoms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3200" dirty="0" smtClean="0"/>
              <a:t>Most </a:t>
            </a:r>
            <a:r>
              <a:rPr lang="en-IN" sz="3200" dirty="0"/>
              <a:t>septal perforations are asymptomatic.</a:t>
            </a:r>
          </a:p>
          <a:p>
            <a:pPr algn="just"/>
            <a:r>
              <a:rPr lang="en-IN" sz="3200" dirty="0" smtClean="0"/>
              <a:t>Development </a:t>
            </a:r>
            <a:r>
              <a:rPr lang="en-IN" sz="3200" dirty="0"/>
              <a:t>of large crusts may cause nasal obstruction</a:t>
            </a:r>
          </a:p>
          <a:p>
            <a:pPr algn="just"/>
            <a:r>
              <a:rPr lang="en-IN" sz="3200" dirty="0" smtClean="0"/>
              <a:t>Separation </a:t>
            </a:r>
            <a:r>
              <a:rPr lang="en-IN" sz="3200" dirty="0"/>
              <a:t>of crusts may lead to bleeding</a:t>
            </a:r>
          </a:p>
          <a:p>
            <a:pPr algn="just"/>
            <a:r>
              <a:rPr lang="en-IN" sz="3200" dirty="0" smtClean="0"/>
              <a:t>Whistling </a:t>
            </a:r>
            <a:r>
              <a:rPr lang="en-IN" sz="3200" dirty="0"/>
              <a:t>noise</a:t>
            </a:r>
          </a:p>
          <a:p>
            <a:pPr algn="just"/>
            <a:r>
              <a:rPr lang="en-IN" sz="3200" dirty="0" smtClean="0"/>
              <a:t>The </a:t>
            </a:r>
            <a:r>
              <a:rPr lang="en-IN" sz="3200" dirty="0"/>
              <a:t>larger the perforation more symptoms it would produce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278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9"/>
            <a:ext cx="7315200" cy="864096"/>
          </a:xfrm>
        </p:spPr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040600"/>
          </a:xfrm>
        </p:spPr>
        <p:txBody>
          <a:bodyPr/>
          <a:lstStyle/>
          <a:p>
            <a:pPr algn="just"/>
            <a:r>
              <a:rPr lang="en-IN" sz="2800" dirty="0" smtClean="0"/>
              <a:t>Cure </a:t>
            </a:r>
            <a:r>
              <a:rPr lang="en-IN" sz="2800" dirty="0"/>
              <a:t>the causative disease process</a:t>
            </a:r>
          </a:p>
          <a:p>
            <a:pPr algn="just"/>
            <a:r>
              <a:rPr lang="en-IN" sz="2800" dirty="0" smtClean="0"/>
              <a:t>Perforations </a:t>
            </a:r>
            <a:r>
              <a:rPr lang="en-IN" sz="2800" dirty="0"/>
              <a:t>never heal spontaneously</a:t>
            </a:r>
          </a:p>
          <a:p>
            <a:pPr algn="just"/>
            <a:r>
              <a:rPr lang="en-IN" sz="2800" dirty="0" smtClean="0"/>
              <a:t>Less </a:t>
            </a:r>
            <a:r>
              <a:rPr lang="en-IN" sz="2800" dirty="0"/>
              <a:t>severe cases can be satisfactorily controlled by nasal </a:t>
            </a:r>
            <a:r>
              <a:rPr lang="en-IN" sz="2800" dirty="0" smtClean="0"/>
              <a:t>douching</a:t>
            </a:r>
            <a:endParaRPr lang="en-IN" sz="2800" dirty="0"/>
          </a:p>
          <a:p>
            <a:pPr algn="just"/>
            <a:r>
              <a:rPr lang="en-IN" sz="2800" dirty="0" smtClean="0"/>
              <a:t>Silastic </a:t>
            </a:r>
            <a:r>
              <a:rPr lang="en-IN" sz="2800" dirty="0" err="1"/>
              <a:t>Obturators</a:t>
            </a:r>
            <a:r>
              <a:rPr lang="en-IN" sz="2800" dirty="0"/>
              <a:t> can be used to close large perforations up to 4 cm in diameter.</a:t>
            </a:r>
          </a:p>
          <a:p>
            <a:pPr algn="just"/>
            <a:r>
              <a:rPr lang="en-IN" sz="2800" dirty="0" smtClean="0"/>
              <a:t>If </a:t>
            </a:r>
            <a:r>
              <a:rPr lang="en-IN" sz="2800" dirty="0" err="1"/>
              <a:t>obturators</a:t>
            </a:r>
            <a:r>
              <a:rPr lang="en-IN" sz="2800" dirty="0"/>
              <a:t> fail to deliver consider surgery</a:t>
            </a:r>
          </a:p>
          <a:p>
            <a:pPr algn="just"/>
            <a:r>
              <a:rPr lang="en-IN" sz="2800" dirty="0" smtClean="0"/>
              <a:t>Perforations </a:t>
            </a:r>
            <a:r>
              <a:rPr lang="en-IN" sz="2800" dirty="0"/>
              <a:t>larger than 2 cm are difficult to close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011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2656"/>
            <a:ext cx="7315200" cy="6192687"/>
          </a:xfrm>
        </p:spPr>
        <p:txBody>
          <a:bodyPr>
            <a:normAutofit/>
          </a:bodyPr>
          <a:lstStyle/>
          <a:p>
            <a:pPr algn="just"/>
            <a:r>
              <a:rPr lang="en-IN" sz="3600" dirty="0" err="1"/>
              <a:t>Rhinoscleroma</a:t>
            </a:r>
            <a:r>
              <a:rPr lang="en-IN" sz="3600" dirty="0"/>
              <a:t> is contracted by means of the direct inhalation of droplets or contaminated material</a:t>
            </a:r>
            <a:r>
              <a:rPr lang="en-IN" sz="3600" dirty="0" smtClean="0"/>
              <a:t>.</a:t>
            </a:r>
          </a:p>
          <a:p>
            <a:pPr algn="just"/>
            <a:r>
              <a:rPr lang="en-IN" sz="3600" dirty="0" smtClean="0"/>
              <a:t>The </a:t>
            </a:r>
            <a:r>
              <a:rPr lang="en-IN" sz="3600" dirty="0"/>
              <a:t>disease probably begins in areas of epithelial transition such as the vestibule of the nose, the subglottic area of the larynx, or the area between the </a:t>
            </a:r>
            <a:r>
              <a:rPr lang="en-IN" sz="3600" dirty="0" err="1"/>
              <a:t>nasopharynx</a:t>
            </a:r>
            <a:r>
              <a:rPr lang="en-IN" sz="3600" dirty="0"/>
              <a:t> and oropharynx.</a:t>
            </a:r>
          </a:p>
        </p:txBody>
      </p:sp>
    </p:spTree>
    <p:extLst>
      <p:ext uri="{BB962C8B-B14F-4D97-AF65-F5344CB8AC3E}">
        <p14:creationId xmlns:p14="http://schemas.microsoft.com/office/powerpoint/2010/main" val="12463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2657"/>
            <a:ext cx="7315200" cy="5976704"/>
          </a:xfrm>
        </p:spPr>
        <p:txBody>
          <a:bodyPr/>
          <a:lstStyle/>
          <a:p>
            <a:pPr algn="just"/>
            <a:r>
              <a:rPr lang="en-IN" sz="4000" dirty="0" err="1"/>
              <a:t>Rhinoscleroma</a:t>
            </a:r>
            <a:r>
              <a:rPr lang="en-IN" sz="4000" dirty="0"/>
              <a:t> usually affects the nasal cavity, but lesions associated with </a:t>
            </a:r>
            <a:r>
              <a:rPr lang="en-IN" sz="4000" dirty="0" err="1"/>
              <a:t>rhinoscleroma</a:t>
            </a:r>
            <a:r>
              <a:rPr lang="en-IN" sz="4000" dirty="0"/>
              <a:t> may also affect the larynx; </a:t>
            </a:r>
            <a:r>
              <a:rPr lang="en-IN" sz="4000" dirty="0" err="1"/>
              <a:t>nasopharynx</a:t>
            </a:r>
            <a:r>
              <a:rPr lang="en-IN" sz="4000" dirty="0"/>
              <a:t>; oral cavity; </a:t>
            </a:r>
            <a:r>
              <a:rPr lang="en-IN" sz="4000" dirty="0" err="1"/>
              <a:t>paranasal</a:t>
            </a:r>
            <a:r>
              <a:rPr lang="en-IN" sz="4000" dirty="0"/>
              <a:t> sinuses; or soft tissues of the lips, nose, trachea, and bronchi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1"/>
            <a:ext cx="7315200" cy="1008112"/>
          </a:xfrm>
        </p:spPr>
        <p:txBody>
          <a:bodyPr/>
          <a:lstStyle/>
          <a:p>
            <a:r>
              <a:rPr lang="en-IN" dirty="0"/>
              <a:t>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328592"/>
          </a:xfrm>
        </p:spPr>
        <p:txBody>
          <a:bodyPr>
            <a:normAutofit/>
          </a:bodyPr>
          <a:lstStyle/>
          <a:p>
            <a:pPr algn="just"/>
            <a:r>
              <a:rPr lang="en-IN" sz="3200" dirty="0"/>
              <a:t>It is endemic to regions of Africa (Egypt, tropical areas), Southeast Asia, Mexico, Central and South America, and Central and Eastern </a:t>
            </a:r>
            <a:r>
              <a:rPr lang="en-IN" sz="3200" dirty="0" smtClean="0"/>
              <a:t>Europe.</a:t>
            </a:r>
          </a:p>
          <a:p>
            <a:pPr algn="just"/>
            <a:r>
              <a:rPr lang="en-IN" sz="3200" dirty="0" err="1"/>
              <a:t>Rhinoscleroma</a:t>
            </a:r>
            <a:r>
              <a:rPr lang="en-IN" sz="3200" dirty="0"/>
              <a:t> tends to affect females somewhat more often than it does </a:t>
            </a:r>
            <a:r>
              <a:rPr lang="en-IN" sz="3200" dirty="0" smtClean="0"/>
              <a:t>males.</a:t>
            </a:r>
          </a:p>
          <a:p>
            <a:pPr algn="just"/>
            <a:r>
              <a:rPr lang="en-IN" sz="3200" dirty="0"/>
              <a:t>Typically, </a:t>
            </a:r>
            <a:r>
              <a:rPr lang="en-IN" sz="3200" dirty="0" err="1"/>
              <a:t>rhinoscleroma</a:t>
            </a:r>
            <a:r>
              <a:rPr lang="en-IN" sz="3200" dirty="0"/>
              <a:t> appears in patients aged 10-30 years.</a:t>
            </a:r>
          </a:p>
        </p:txBody>
      </p:sp>
    </p:spTree>
    <p:extLst>
      <p:ext uri="{BB962C8B-B14F-4D97-AF65-F5344CB8AC3E}">
        <p14:creationId xmlns:p14="http://schemas.microsoft.com/office/powerpoint/2010/main" val="1236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76673"/>
            <a:ext cx="7315200" cy="58326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Disease may start as a single nodule or in groups in nasal cavity.</a:t>
            </a:r>
          </a:p>
          <a:p>
            <a:r>
              <a:rPr lang="en-US" sz="4000" dirty="0" smtClean="0"/>
              <a:t>The lesions do not suppurate</a:t>
            </a:r>
            <a:r>
              <a:rPr lang="en-IN" sz="4000" dirty="0" smtClean="0"/>
              <a:t> or ulcerate</a:t>
            </a:r>
          </a:p>
          <a:p>
            <a:r>
              <a:rPr lang="en-US" sz="4000" dirty="0" smtClean="0"/>
              <a:t>They heal by dense </a:t>
            </a:r>
            <a:r>
              <a:rPr lang="en-US" sz="4000" dirty="0" err="1" smtClean="0"/>
              <a:t>cicatrization</a:t>
            </a:r>
            <a:r>
              <a:rPr lang="en-US" sz="4000" dirty="0" smtClean="0"/>
              <a:t>, almost cartilage like hardness</a:t>
            </a:r>
          </a:p>
        </p:txBody>
      </p:sp>
    </p:spTree>
    <p:extLst>
      <p:ext uri="{BB962C8B-B14F-4D97-AF65-F5344CB8AC3E}">
        <p14:creationId xmlns:p14="http://schemas.microsoft.com/office/powerpoint/2010/main" val="11293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937"/>
            <a:ext cx="7315200" cy="745767"/>
          </a:xfrm>
        </p:spPr>
        <p:txBody>
          <a:bodyPr/>
          <a:lstStyle/>
          <a:p>
            <a:r>
              <a:rPr lang="en-IN" dirty="0" smtClean="0"/>
              <a:t>Possible </a:t>
            </a:r>
            <a:r>
              <a:rPr lang="en-IN" dirty="0"/>
              <a:t>history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4705"/>
            <a:ext cx="7315200" cy="5544656"/>
          </a:xfrm>
        </p:spPr>
        <p:txBody>
          <a:bodyPr>
            <a:normAutofit/>
          </a:bodyPr>
          <a:lstStyle/>
          <a:p>
            <a:r>
              <a:rPr lang="en-IN" sz="2800" dirty="0"/>
              <a:t>Nasal obstruction (most common complaint)</a:t>
            </a:r>
          </a:p>
          <a:p>
            <a:r>
              <a:rPr lang="en-IN" sz="2800" dirty="0" err="1"/>
              <a:t>Rhinorrhea</a:t>
            </a:r>
            <a:endParaRPr lang="en-IN" sz="2800" dirty="0"/>
          </a:p>
          <a:p>
            <a:r>
              <a:rPr lang="en-IN" sz="2800" dirty="0"/>
              <a:t>Epistaxis</a:t>
            </a:r>
          </a:p>
          <a:p>
            <a:r>
              <a:rPr lang="en-IN" sz="2800" dirty="0"/>
              <a:t>Dysphagia</a:t>
            </a:r>
          </a:p>
          <a:p>
            <a:r>
              <a:rPr lang="en-IN" sz="2800" dirty="0"/>
              <a:t>Nasal deformity</a:t>
            </a:r>
          </a:p>
          <a:p>
            <a:r>
              <a:rPr lang="en-IN" sz="2800" dirty="0" err="1"/>
              <a:t>Anesthesia</a:t>
            </a:r>
            <a:r>
              <a:rPr lang="en-IN" sz="2800" dirty="0"/>
              <a:t> of the soft palate</a:t>
            </a:r>
          </a:p>
          <a:p>
            <a:r>
              <a:rPr lang="en-IN" sz="2800" dirty="0"/>
              <a:t>Difficulty breathing that progresses to stridor</a:t>
            </a:r>
          </a:p>
          <a:p>
            <a:r>
              <a:rPr lang="en-IN" sz="2800" dirty="0"/>
              <a:t>Dysphonia</a:t>
            </a:r>
          </a:p>
          <a:p>
            <a:r>
              <a:rPr lang="en-IN" sz="2800" dirty="0"/>
              <a:t>Anosmia</a:t>
            </a:r>
          </a:p>
        </p:txBody>
      </p:sp>
    </p:spTree>
    <p:extLst>
      <p:ext uri="{BB962C8B-B14F-4D97-AF65-F5344CB8AC3E}">
        <p14:creationId xmlns:p14="http://schemas.microsoft.com/office/powerpoint/2010/main" val="29933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/>
          <a:lstStyle/>
          <a:p>
            <a:r>
              <a:rPr lang="en-US" dirty="0" smtClean="0"/>
              <a:t>Pathological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Diffuse stage resembling atrophic rhinitis</a:t>
            </a:r>
          </a:p>
          <a:p>
            <a:r>
              <a:rPr lang="en-US" sz="4400" dirty="0" smtClean="0"/>
              <a:t>Stage of </a:t>
            </a:r>
            <a:r>
              <a:rPr lang="en-US" sz="4400" dirty="0" err="1" smtClean="0"/>
              <a:t>localisation</a:t>
            </a:r>
            <a:r>
              <a:rPr lang="en-US" sz="4400" dirty="0" smtClean="0"/>
              <a:t> and </a:t>
            </a:r>
            <a:r>
              <a:rPr lang="en-US" sz="4400" dirty="0" err="1" smtClean="0"/>
              <a:t>organisation</a:t>
            </a:r>
            <a:endParaRPr lang="en-US" sz="4400" dirty="0" smtClean="0"/>
          </a:p>
          <a:p>
            <a:r>
              <a:rPr lang="en-US" sz="4400" dirty="0" smtClean="0"/>
              <a:t>Stage of </a:t>
            </a:r>
            <a:r>
              <a:rPr lang="en-US" sz="4400" dirty="0" err="1" smtClean="0"/>
              <a:t>cicatrization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5503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111</TotalTime>
  <Words>764</Words>
  <Application>Microsoft Office PowerPoint</Application>
  <PresentationFormat>On-screen Show (4:3)</PresentationFormat>
  <Paragraphs>143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Perspective</vt:lpstr>
      <vt:lpstr>Chronic granulomatous conditions of nose</vt:lpstr>
      <vt:lpstr>Rhinoscleroma</vt:lpstr>
      <vt:lpstr>PowerPoint Presentation</vt:lpstr>
      <vt:lpstr>PowerPoint Presentation</vt:lpstr>
      <vt:lpstr>PowerPoint Presentation</vt:lpstr>
      <vt:lpstr>Epidemiology</vt:lpstr>
      <vt:lpstr>PowerPoint Presentation</vt:lpstr>
      <vt:lpstr>Possible history findings</vt:lpstr>
      <vt:lpstr>Pathological development</vt:lpstr>
      <vt:lpstr>DD</vt:lpstr>
      <vt:lpstr>Treatment</vt:lpstr>
      <vt:lpstr>Wegner’s Granulomatosis</vt:lpstr>
      <vt:lpstr>PowerPoint Presentation</vt:lpstr>
      <vt:lpstr>Age and Sex</vt:lpstr>
      <vt:lpstr>Aetiology</vt:lpstr>
      <vt:lpstr>Clinical Features</vt:lpstr>
      <vt:lpstr>Clinical Features</vt:lpstr>
      <vt:lpstr>Pulmonary symptoms</vt:lpstr>
      <vt:lpstr>Renal Symptoms</vt:lpstr>
      <vt:lpstr>Ocular manifestations</vt:lpstr>
      <vt:lpstr>Otologic sympoms</vt:lpstr>
      <vt:lpstr>Diagnosis</vt:lpstr>
      <vt:lpstr>Biopsy from septum or turbinates</vt:lpstr>
      <vt:lpstr>PowerPoint Presentation</vt:lpstr>
      <vt:lpstr>Treatment</vt:lpstr>
      <vt:lpstr>Septal Perforation</vt:lpstr>
      <vt:lpstr>Causes</vt:lpstr>
      <vt:lpstr>PowerPoint Presentation</vt:lpstr>
      <vt:lpstr>PowerPoint Presentation</vt:lpstr>
      <vt:lpstr>Symptoms</vt:lpstr>
      <vt:lpstr>Treatment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granulomatous conditions of nose</dc:title>
  <dc:creator>DK</dc:creator>
  <cp:lastModifiedBy>DK</cp:lastModifiedBy>
  <cp:revision>13</cp:revision>
  <dcterms:created xsi:type="dcterms:W3CDTF">2014-04-22T14:44:17Z</dcterms:created>
  <dcterms:modified xsi:type="dcterms:W3CDTF">2014-04-22T16:35:18Z</dcterms:modified>
</cp:coreProperties>
</file>